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46"/>
    <p:restoredTop sz="94662"/>
  </p:normalViewPr>
  <p:slideViewPr>
    <p:cSldViewPr snapToGrid="0" snapToObjects="1">
      <p:cViewPr varScale="1">
        <p:scale>
          <a:sx n="54" d="100"/>
          <a:sy n="54" d="100"/>
        </p:scale>
        <p:origin x="6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port of the MD19 Strategic Planning Committee"/>
          <p:cNvSpPr txBox="1">
            <a:spLocks noGrp="1"/>
          </p:cNvSpPr>
          <p:nvPr>
            <p:ph type="ctrTitle"/>
          </p:nvPr>
        </p:nvSpPr>
        <p:spPr>
          <a:xfrm>
            <a:off x="1206498" y="2318042"/>
            <a:ext cx="21971004" cy="4997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 algn="ctr"/>
            <a:r>
              <a:rPr lang="en-US" dirty="0"/>
              <a:t>Redistricting MD-19 </a:t>
            </a:r>
            <a:br>
              <a:rPr lang="en-US" dirty="0"/>
            </a:br>
            <a:r>
              <a:rPr lang="en-US" sz="8000" i="1" dirty="0"/>
              <a:t>Challenges and Opportunities</a:t>
            </a:r>
            <a:endParaRPr sz="8000" i="1" dirty="0"/>
          </a:p>
        </p:txBody>
      </p:sp>
      <p:sp>
        <p:nvSpPr>
          <p:cNvPr id="152" name="To the Council of Governors, June 11-12, 2021…"/>
          <p:cNvSpPr txBox="1">
            <a:spLocks noGrp="1"/>
          </p:cNvSpPr>
          <p:nvPr>
            <p:ph type="subTitle" sz="quarter" idx="1"/>
          </p:nvPr>
        </p:nvSpPr>
        <p:spPr>
          <a:xfrm>
            <a:off x="1206501" y="9492957"/>
            <a:ext cx="21971001" cy="1905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rPr sz="4800" i="1" dirty="0"/>
              <a:t>PCC John Kirry, Chair</a:t>
            </a:r>
            <a:endParaRPr lang="en-US" sz="4800" i="1" dirty="0"/>
          </a:p>
          <a:p>
            <a:pPr>
              <a:defRPr>
                <a:solidFill>
                  <a:schemeClr val="accent1">
                    <a:lumOff val="-13575"/>
                  </a:schemeClr>
                </a:solidFill>
              </a:defRPr>
            </a:pPr>
            <a:r>
              <a:rPr lang="en-US" sz="4800" i="1" dirty="0"/>
              <a:t>Strategic Planning Committee, August, 2021</a:t>
            </a:r>
            <a:endParaRPr sz="4800" i="1" dirty="0"/>
          </a:p>
        </p:txBody>
      </p:sp>
      <p:pic>
        <p:nvPicPr>
          <p:cNvPr id="153" name="md19_logo_new.png" descr="md19_logo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287" y="2011703"/>
            <a:ext cx="2312201" cy="2238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he Numb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The Numbers</a:t>
            </a:r>
          </a:p>
        </p:txBody>
      </p:sp>
      <p:sp>
        <p:nvSpPr>
          <p:cNvPr id="184" name="Five Districts from Ni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i="1" dirty="0"/>
              <a:t>Five Districts from Nine</a:t>
            </a:r>
          </a:p>
        </p:txBody>
      </p:sp>
      <p:sp>
        <p:nvSpPr>
          <p:cNvPr id="185" name="Text"/>
          <p:cNvSpPr txBox="1"/>
          <p:nvPr/>
        </p:nvSpPr>
        <p:spPr>
          <a:xfrm>
            <a:off x="11855500" y="6630527"/>
            <a:ext cx="673000" cy="46136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graphicFrame>
        <p:nvGraphicFramePr>
          <p:cNvPr id="186" name="Merged / Realigned"/>
          <p:cNvGraphicFramePr/>
          <p:nvPr>
            <p:extLst>
              <p:ext uri="{D42A27DB-BD31-4B8C-83A1-F6EECF244321}">
                <p14:modId xmlns:p14="http://schemas.microsoft.com/office/powerpoint/2010/main" val="1167355182"/>
              </p:ext>
            </p:extLst>
          </p:nvPr>
        </p:nvGraphicFramePr>
        <p:xfrm>
          <a:off x="4028163" y="4111103"/>
          <a:ext cx="15080224" cy="8199081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8937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2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820">
                <a:tc gridSpan="2">
                  <a:txBody>
                    <a:bodyPr/>
                    <a:lstStyle/>
                    <a:p>
                      <a:pPr defTabSz="825500">
                        <a:defRPr b="0"/>
                      </a:pPr>
                      <a:r>
                        <a:rPr sz="4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Merged / Realigned</a:t>
                      </a:r>
                    </a:p>
                  </a:txBody>
                  <a:tcPr marL="50800" marR="50800" marT="50800" marB="50800" anchor="ctr" horzOverflow="overflow">
                    <a:lnL/>
                    <a:lnR/>
                    <a:lnT/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 b="1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Merged Districts I and A: 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</a:pPr>
                      <a:r>
                        <a:rPr sz="3000" b="1" dirty="0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22</a:t>
                      </a:r>
                      <a:r>
                        <a:rPr lang="en-US" sz="3000" b="1" dirty="0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71</a:t>
                      </a:r>
                      <a:r>
                        <a:rPr sz="3000" b="1" dirty="0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 members, 97 clubs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000">
                          <a:solidFill>
                            <a:schemeClr val="accent1">
                              <a:lumOff val="-13575"/>
                            </a:schemeClr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lumOff val="-13575"/>
                            </a:schemeClr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 b="1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Merged Districts B and H: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3000" b="1" dirty="0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1959 </a:t>
                      </a:r>
                      <a:r>
                        <a:rPr sz="3000" b="1" dirty="0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 members, 76 clubs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000">
                          <a:solidFill>
                            <a:schemeClr val="accent1">
                              <a:lumOff val="-13575"/>
                            </a:schemeClr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lumOff val="-13575"/>
                            </a:schemeClr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7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 b="1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Merged Districts C and G: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000" b="1" dirty="0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2</a:t>
                      </a:r>
                      <a:r>
                        <a:rPr lang="en-US" sz="3000" b="1" dirty="0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345</a:t>
                      </a:r>
                      <a:r>
                        <a:rPr sz="3000" b="1" dirty="0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 members, 82 clubs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7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000">
                          <a:solidFill>
                            <a:schemeClr val="accent1">
                              <a:lumOff val="-13575"/>
                            </a:schemeClr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lumOff val="-13575"/>
                            </a:schemeClr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7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 b="1" dirty="0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Realigned Districts D and E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3000" b="1" dirty="0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1678</a:t>
                      </a:r>
                      <a:r>
                        <a:rPr sz="3000" b="1" dirty="0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 members, 75 clubs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7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000">
                          <a:solidFill>
                            <a:schemeClr val="accent1">
                              <a:lumOff val="-13575"/>
                            </a:schemeClr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000">
                          <a:solidFill>
                            <a:schemeClr val="accent1">
                              <a:lumOff val="-13575"/>
                            </a:schemeClr>
                          </a:solidFill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702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3000" b="1" dirty="0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Realigned Districts E and F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3000" b="1" dirty="0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1572</a:t>
                      </a:r>
                      <a:r>
                        <a:rPr sz="3000" b="1" dirty="0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 members, </a:t>
                      </a:r>
                      <a:r>
                        <a:rPr lang="en-US" sz="3000" b="1" dirty="0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64</a:t>
                      </a:r>
                      <a:r>
                        <a:rPr sz="3000" b="1" dirty="0">
                          <a:solidFill>
                            <a:schemeClr val="accent1">
                              <a:lumOff val="-13575"/>
                            </a:schemeClr>
                          </a:solidFill>
                        </a:rPr>
                        <a:t> clubs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7" name="md19_logo_new.png" descr="md19_logo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174" y="1056091"/>
            <a:ext cx="2312201" cy="2238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ritical Timeli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Critical Timelines</a:t>
            </a:r>
          </a:p>
        </p:txBody>
      </p:sp>
      <p:sp>
        <p:nvSpPr>
          <p:cNvPr id="190" name="District , MD and LCI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lang="en-US" i="1" dirty="0"/>
              <a:t>District, </a:t>
            </a:r>
            <a:r>
              <a:rPr i="1" dirty="0"/>
              <a:t>MD and LCI</a:t>
            </a:r>
          </a:p>
        </p:txBody>
      </p:sp>
      <p:sp>
        <p:nvSpPr>
          <p:cNvPr id="191" name="District members must approve  at a regular or special convention…"/>
          <p:cNvSpPr txBox="1"/>
          <p:nvPr/>
        </p:nvSpPr>
        <p:spPr>
          <a:xfrm>
            <a:off x="2365179" y="5746634"/>
            <a:ext cx="19248859" cy="5596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85800" indent="-685800" algn="l">
              <a:buSzPct val="123000"/>
              <a:buFont typeface="Arial" panose="020B0604020202020204" pitchFamily="34" charset="0"/>
              <a:buChar char="•"/>
              <a:defRPr sz="5100">
                <a:solidFill>
                  <a:schemeClr val="accent1">
                    <a:lumOff val="-13575"/>
                  </a:schemeClr>
                </a:solidFill>
              </a:defRPr>
            </a:pPr>
            <a:r>
              <a:rPr lang="en-US" dirty="0"/>
              <a:t>LCI must approve at Board Meeting, October 2022</a:t>
            </a:r>
          </a:p>
          <a:p>
            <a:pPr marL="685800" indent="-685800" algn="l">
              <a:buSzPct val="123000"/>
              <a:buFont typeface="Arial" panose="020B0604020202020204" pitchFamily="34" charset="0"/>
              <a:buChar char="•"/>
              <a:defRPr sz="5100">
                <a:solidFill>
                  <a:schemeClr val="accent1">
                    <a:lumOff val="-13575"/>
                  </a:schemeClr>
                </a:solidFill>
              </a:defRPr>
            </a:pPr>
            <a:endParaRPr dirty="0"/>
          </a:p>
          <a:p>
            <a:pPr marL="685800" indent="-685800" algn="l">
              <a:buSzPct val="123000"/>
              <a:buFont typeface="Arial" panose="020B0604020202020204" pitchFamily="34" charset="0"/>
              <a:buChar char="•"/>
              <a:defRPr sz="5100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Multiple District members must approve at special convention</a:t>
            </a:r>
            <a:r>
              <a:rPr lang="en-US" dirty="0"/>
              <a:t>, </a:t>
            </a:r>
          </a:p>
          <a:p>
            <a:pPr algn="l">
              <a:buSzPct val="123000"/>
              <a:defRPr sz="5100">
                <a:solidFill>
                  <a:schemeClr val="accent1">
                    <a:lumOff val="-13575"/>
                  </a:schemeClr>
                </a:solidFill>
              </a:defRPr>
            </a:pPr>
            <a:r>
              <a:rPr lang="en-US" dirty="0"/>
              <a:t>    May or June 2022</a:t>
            </a:r>
          </a:p>
          <a:p>
            <a:pPr marL="685800" indent="-685800" algn="l">
              <a:buSzPct val="123000"/>
              <a:buFont typeface="Arial" panose="020B0604020202020204" pitchFamily="34" charset="0"/>
              <a:buChar char="•"/>
              <a:defRPr sz="5100">
                <a:solidFill>
                  <a:schemeClr val="accent1">
                    <a:lumOff val="-13575"/>
                  </a:schemeClr>
                </a:solidFill>
              </a:defRPr>
            </a:pPr>
            <a:endParaRPr lang="en-US" dirty="0"/>
          </a:p>
          <a:p>
            <a:pPr marL="685800" indent="-685800" algn="l">
              <a:buSzPct val="123000"/>
              <a:buFont typeface="Arial" panose="020B0604020202020204" pitchFamily="34" charset="0"/>
              <a:buChar char="•"/>
              <a:defRPr sz="5100">
                <a:solidFill>
                  <a:schemeClr val="accent1">
                    <a:lumOff val="-13575"/>
                  </a:schemeClr>
                </a:solidFill>
              </a:defRPr>
            </a:pPr>
            <a:r>
              <a:rPr lang="en-US" dirty="0"/>
              <a:t>Districts May Hold Advisory Vote at Spring convention</a:t>
            </a:r>
            <a:endParaRPr dirty="0"/>
          </a:p>
          <a:p>
            <a:pPr algn="l">
              <a:defRPr sz="5100">
                <a:solidFill>
                  <a:schemeClr val="accent1">
                    <a:lumOff val="-13575"/>
                  </a:schemeClr>
                </a:solidFill>
              </a:defRPr>
            </a:pPr>
            <a:endParaRPr dirty="0"/>
          </a:p>
        </p:txBody>
      </p:sp>
      <p:pic>
        <p:nvPicPr>
          <p:cNvPr id="192" name="md19_logo_new.png" descr="md19_logo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778" y="1103577"/>
            <a:ext cx="2312201" cy="2238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pecial Consider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dirty="0"/>
              <a:t>Special Considerations</a:t>
            </a:r>
            <a:br>
              <a:rPr lang="en-US" dirty="0"/>
            </a:br>
            <a:br>
              <a:rPr lang="en-US" dirty="0"/>
            </a:br>
            <a:endParaRPr sz="49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95" name="Due to increase in District sizes,…"/>
          <p:cNvSpPr txBox="1"/>
          <p:nvPr/>
        </p:nvSpPr>
        <p:spPr>
          <a:xfrm>
            <a:off x="2365592" y="6147602"/>
            <a:ext cx="19652816" cy="348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  <a:defRPr sz="5500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Due to increase in District sizes, Districts should implement </a:t>
            </a:r>
            <a:endParaRPr lang="en-US" dirty="0"/>
          </a:p>
          <a:p>
            <a:pPr algn="l">
              <a:defRPr sz="5500">
                <a:solidFill>
                  <a:schemeClr val="accent1">
                    <a:lumOff val="-13575"/>
                  </a:schemeClr>
                </a:solidFill>
              </a:defRPr>
            </a:pPr>
            <a:r>
              <a:rPr lang="en-US" dirty="0"/>
              <a:t>    a</a:t>
            </a:r>
            <a:r>
              <a:rPr dirty="0"/>
              <a:t> “shared” DG visit concept</a:t>
            </a:r>
            <a:r>
              <a:rPr lang="en-US" dirty="0"/>
              <a:t> with 1VDG, 2VDG </a:t>
            </a:r>
          </a:p>
          <a:p>
            <a:pPr marL="685800" indent="-685800" algn="l">
              <a:buFont typeface="Arial" panose="020B0604020202020204" pitchFamily="34" charset="0"/>
              <a:buChar char="•"/>
              <a:defRPr sz="5500">
                <a:solidFill>
                  <a:schemeClr val="accent1">
                    <a:lumOff val="-13575"/>
                  </a:schemeClr>
                </a:solidFill>
              </a:defRPr>
            </a:pPr>
            <a:r>
              <a:rPr lang="en-US" dirty="0"/>
              <a:t>Increase use of Zoom with Clubs</a:t>
            </a:r>
          </a:p>
          <a:p>
            <a:pPr marL="685800" indent="-685800" algn="l">
              <a:buFont typeface="Arial" panose="020B0604020202020204" pitchFamily="34" charset="0"/>
              <a:buChar char="•"/>
              <a:defRPr sz="5500">
                <a:solidFill>
                  <a:schemeClr val="accent1">
                    <a:lumOff val="-13575"/>
                  </a:schemeClr>
                </a:solidFill>
              </a:defRPr>
            </a:pPr>
            <a:r>
              <a:rPr lang="en-US" dirty="0"/>
              <a:t>DG Speak at Zone Meetings with Multiple Clubs </a:t>
            </a:r>
            <a:endParaRPr dirty="0"/>
          </a:p>
        </p:txBody>
      </p:sp>
      <p:pic>
        <p:nvPicPr>
          <p:cNvPr id="196" name="md19_logo_new.png" descr="md19_logo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3125" y="667410"/>
            <a:ext cx="2312201" cy="2238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ummary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en-US" dirty="0"/>
              <a:t>The Path Ahead</a:t>
            </a:r>
            <a:endParaRPr dirty="0"/>
          </a:p>
        </p:txBody>
      </p:sp>
      <p:sp>
        <p:nvSpPr>
          <p:cNvPr id="199" name="Five Districts from Ni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i="1" dirty="0"/>
              <a:t>Five Districts from Nine</a:t>
            </a:r>
          </a:p>
        </p:txBody>
      </p:sp>
      <p:sp>
        <p:nvSpPr>
          <p:cNvPr id="200" name="The Multiple District Council of Governors should consider this matter with urgency.…"/>
          <p:cNvSpPr txBox="1"/>
          <p:nvPr/>
        </p:nvSpPr>
        <p:spPr>
          <a:xfrm>
            <a:off x="1206500" y="5478999"/>
            <a:ext cx="16284496" cy="6381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Redistricting would be effective July 1, 2023.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Merger Committees would be created in Each District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These committees would make plans to integrate finances, Leadership, Constitution and Bylaws, Global Action Teams, Cabinet, Service Projects. Websites, Newsletters and Social Media, Conventions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Etc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201" name="md19_logo_new.png" descr="md19_logo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900" y="1103577"/>
            <a:ext cx="2312201" cy="2238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ummary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en-US" dirty="0"/>
              <a:t>Resilience in the Face of Change</a:t>
            </a:r>
            <a:endParaRPr dirty="0"/>
          </a:p>
        </p:txBody>
      </p:sp>
      <p:sp>
        <p:nvSpPr>
          <p:cNvPr id="204" name="Recommendatio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lang="en-US" i="1" dirty="0"/>
              <a:t>CC John </a:t>
            </a:r>
            <a:r>
              <a:rPr lang="en-US" i="1" dirty="0" err="1"/>
              <a:t>Moralek’s</a:t>
            </a:r>
            <a:r>
              <a:rPr lang="en-US" i="1" dirty="0"/>
              <a:t> Theme for 2020-21</a:t>
            </a:r>
            <a:endParaRPr i="1" dirty="0"/>
          </a:p>
        </p:txBody>
      </p:sp>
      <p:pic>
        <p:nvPicPr>
          <p:cNvPr id="205" name="md19_logo_new.png" descr="md19_logo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3145" y="677515"/>
            <a:ext cx="2312201" cy="223891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he Council of Governors…"/>
          <p:cNvSpPr txBox="1"/>
          <p:nvPr/>
        </p:nvSpPr>
        <p:spPr>
          <a:xfrm>
            <a:off x="1512282" y="5204501"/>
            <a:ext cx="17554486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We are about to set off in a new direction, </a:t>
            </a:r>
          </a:p>
          <a:p>
            <a:pPr algn="l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one that will require the energy and enthusiasm</a:t>
            </a:r>
          </a:p>
          <a:p>
            <a:pPr algn="l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of us all. </a:t>
            </a:r>
          </a:p>
          <a:p>
            <a:pPr algn="l"/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Redistricting is a big job, but we have smart, innovative, </a:t>
            </a:r>
          </a:p>
          <a:p>
            <a:pPr algn="l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cooperative, generous and resilient Lions who are up to </a:t>
            </a:r>
          </a:p>
          <a:p>
            <a:pPr algn="l"/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challenges and opportunities 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ahead!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Questions and Answers"/>
          <p:cNvSpPr txBox="1">
            <a:spLocks noGrp="1"/>
          </p:cNvSpPr>
          <p:nvPr>
            <p:ph type="title"/>
          </p:nvPr>
        </p:nvSpPr>
        <p:spPr>
          <a:xfrm>
            <a:off x="6334975" y="5923059"/>
            <a:ext cx="21971001" cy="1434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Questions and Answers</a:t>
            </a:r>
          </a:p>
        </p:txBody>
      </p:sp>
      <p:pic>
        <p:nvPicPr>
          <p:cNvPr id="209" name="md19_logo_new.png" descr="md19_logo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900" y="1703116"/>
            <a:ext cx="2312201" cy="2238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he Committe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dirty="0"/>
              <a:t>The </a:t>
            </a:r>
            <a:r>
              <a:rPr lang="en-US" dirty="0"/>
              <a:t>Strategic Planning </a:t>
            </a:r>
            <a:r>
              <a:rPr dirty="0"/>
              <a:t>Committee</a:t>
            </a:r>
          </a:p>
        </p:txBody>
      </p:sp>
      <p:sp>
        <p:nvSpPr>
          <p:cNvPr id="156" name="ID Allan Hunt…"/>
          <p:cNvSpPr txBox="1"/>
          <p:nvPr/>
        </p:nvSpPr>
        <p:spPr>
          <a:xfrm>
            <a:off x="3126003" y="3131162"/>
            <a:ext cx="8088753" cy="9828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1733" b="1">
                <a:solidFill>
                  <a:schemeClr val="accent1">
                    <a:lumOff val="-13575"/>
                  </a:schemeClr>
                </a:solidFill>
              </a:defRPr>
            </a:pP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l" defTabSz="457200">
              <a:spcBef>
                <a:spcPts val="1200"/>
              </a:spcBef>
              <a:defRPr sz="1600" b="1">
                <a:solidFill>
                  <a:schemeClr val="accent1">
                    <a:lumOff val="-13575"/>
                  </a:schemeClr>
                </a:solidFill>
              </a:defRPr>
            </a:pP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l" defTabSz="457200">
              <a:spcBef>
                <a:spcPts val="1200"/>
              </a:spcBef>
              <a:defRPr sz="5400" b="1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ID Allan Hunt</a:t>
            </a:r>
          </a:p>
          <a:p>
            <a:pPr algn="l" defTabSz="457200">
              <a:spcBef>
                <a:spcPts val="1200"/>
              </a:spcBef>
              <a:defRPr sz="5400" b="1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CC Al Hedstrom</a:t>
            </a:r>
          </a:p>
          <a:p>
            <a:pPr algn="l" defTabSz="457200">
              <a:spcBef>
                <a:spcPts val="1200"/>
              </a:spcBef>
              <a:defRPr sz="5400" b="1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CCE John Moralek</a:t>
            </a:r>
          </a:p>
          <a:p>
            <a:pPr algn="l" defTabSz="457200">
              <a:spcBef>
                <a:spcPts val="1200"/>
              </a:spcBef>
              <a:defRPr sz="5400" b="1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VCCE Lyndon Harriman </a:t>
            </a:r>
          </a:p>
          <a:p>
            <a:pPr algn="l" defTabSz="457200">
              <a:spcBef>
                <a:spcPts val="1200"/>
              </a:spcBef>
              <a:defRPr sz="5400" b="1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PCC John Kirry  </a:t>
            </a:r>
          </a:p>
          <a:p>
            <a:pPr algn="l" defTabSz="457200">
              <a:spcBef>
                <a:spcPts val="1200"/>
              </a:spcBef>
              <a:defRPr sz="5400" b="1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PCC JD Nellor</a:t>
            </a:r>
          </a:p>
          <a:p>
            <a:pPr algn="l" defTabSz="457200">
              <a:spcBef>
                <a:spcPts val="1200"/>
              </a:spcBef>
              <a:defRPr sz="5400" b="1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PCC Gary Reidel</a:t>
            </a:r>
            <a:endParaRPr lang="en-US" dirty="0"/>
          </a:p>
          <a:p>
            <a:pPr algn="l" defTabSz="457200">
              <a:spcBef>
                <a:spcPts val="1200"/>
              </a:spcBef>
              <a:defRPr sz="5400" b="1">
                <a:solidFill>
                  <a:schemeClr val="accent1">
                    <a:lumOff val="-13575"/>
                  </a:schemeClr>
                </a:solidFill>
              </a:defRPr>
            </a:pPr>
            <a:r>
              <a:rPr lang="en-US" dirty="0"/>
              <a:t>ED Peter Anderson </a:t>
            </a:r>
          </a:p>
          <a:p>
            <a:pPr algn="l" defTabSz="457200">
              <a:spcBef>
                <a:spcPts val="1200"/>
              </a:spcBef>
              <a:defRPr sz="5400" b="1">
                <a:solidFill>
                  <a:schemeClr val="accent1">
                    <a:lumOff val="-13575"/>
                  </a:schemeClr>
                </a:solidFill>
              </a:defRPr>
            </a:pPr>
            <a:endParaRPr dirty="0"/>
          </a:p>
          <a:p>
            <a:pPr algn="l" defTabSz="457200">
              <a:spcBef>
                <a:spcPts val="1200"/>
              </a:spcBef>
              <a:defRPr sz="4000" b="1">
                <a:solidFill>
                  <a:schemeClr val="accent1">
                    <a:lumOff val="-13575"/>
                  </a:schemeClr>
                </a:solidFill>
              </a:defRPr>
            </a:pP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57" name="PDG Shelley Costello…"/>
          <p:cNvSpPr txBox="1"/>
          <p:nvPr/>
        </p:nvSpPr>
        <p:spPr>
          <a:xfrm>
            <a:off x="13980364" y="3858508"/>
            <a:ext cx="7277633" cy="7827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5400" b="1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PDG Shelley Costello </a:t>
            </a:r>
          </a:p>
          <a:p>
            <a:pPr algn="l" defTabSz="457200">
              <a:spcBef>
                <a:spcPts val="1200"/>
              </a:spcBef>
              <a:defRPr sz="5400" b="1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PDG Cecil Fung </a:t>
            </a:r>
          </a:p>
          <a:p>
            <a:pPr algn="l" defTabSz="457200">
              <a:spcBef>
                <a:spcPts val="1200"/>
              </a:spcBef>
              <a:defRPr sz="5400" b="1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PDG Steve Noble </a:t>
            </a:r>
          </a:p>
          <a:p>
            <a:pPr algn="l" defTabSz="457200">
              <a:spcBef>
                <a:spcPts val="1200"/>
              </a:spcBef>
              <a:defRPr sz="5400" b="1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PDG Brien Patton </a:t>
            </a:r>
          </a:p>
          <a:p>
            <a:pPr algn="l" defTabSz="457200">
              <a:spcBef>
                <a:spcPts val="1200"/>
              </a:spcBef>
              <a:defRPr sz="5400" b="1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PDG Tom Smarsh</a:t>
            </a:r>
          </a:p>
          <a:p>
            <a:pPr algn="l" defTabSz="457200">
              <a:spcBef>
                <a:spcPts val="1200"/>
              </a:spcBef>
              <a:defRPr sz="5400" b="1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PDG Chuck Waid</a:t>
            </a:r>
            <a:endParaRPr lang="en-US" dirty="0"/>
          </a:p>
          <a:p>
            <a:pPr algn="l" defTabSz="457200">
              <a:spcBef>
                <a:spcPts val="1200"/>
              </a:spcBef>
              <a:defRPr sz="5400" b="1">
                <a:solidFill>
                  <a:schemeClr val="accent1">
                    <a:lumOff val="-13575"/>
                  </a:schemeClr>
                </a:solidFill>
              </a:defRPr>
            </a:pPr>
            <a:r>
              <a:rPr lang="en-US" dirty="0"/>
              <a:t>PDG Glen Barry</a:t>
            </a:r>
          </a:p>
          <a:p>
            <a:pPr algn="l" defTabSz="457200">
              <a:spcBef>
                <a:spcPts val="1200"/>
              </a:spcBef>
              <a:defRPr sz="5400" b="1">
                <a:solidFill>
                  <a:schemeClr val="accent1">
                    <a:lumOff val="-13575"/>
                  </a:schemeClr>
                </a:solidFill>
              </a:defRPr>
            </a:pPr>
            <a:r>
              <a:rPr lang="en-US" dirty="0"/>
              <a:t>PZC Sharon Hansen</a:t>
            </a:r>
            <a:r>
              <a:rPr dirty="0"/>
              <a:t> </a:t>
            </a:r>
          </a:p>
        </p:txBody>
      </p:sp>
      <p:pic>
        <p:nvPicPr>
          <p:cNvPr id="158" name="md19_logo_new.png" descr="md19_logo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1896" y="677515"/>
            <a:ext cx="2312201" cy="2238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he Crisis We Face"/>
          <p:cNvSpPr txBox="1">
            <a:spLocks noGrp="1"/>
          </p:cNvSpPr>
          <p:nvPr>
            <p:ph type="title"/>
          </p:nvPr>
        </p:nvSpPr>
        <p:spPr>
          <a:xfrm>
            <a:off x="3453311" y="1470808"/>
            <a:ext cx="21971000" cy="14349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dirty="0"/>
              <a:t>The Crisis We Face</a:t>
            </a:r>
          </a:p>
        </p:txBody>
      </p:sp>
      <p:sp>
        <p:nvSpPr>
          <p:cNvPr id="161" name="Membership Continues to Plummet"/>
          <p:cNvSpPr txBox="1">
            <a:spLocks noGrp="1"/>
          </p:cNvSpPr>
          <p:nvPr>
            <p:ph type="body" idx="21"/>
          </p:nvPr>
        </p:nvSpPr>
        <p:spPr>
          <a:xfrm>
            <a:off x="3453311" y="2823684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i="1" dirty="0"/>
              <a:t>Membership </a:t>
            </a:r>
            <a:r>
              <a:rPr lang="en-US" i="1" dirty="0"/>
              <a:t>Continues to Plummet</a:t>
            </a:r>
            <a:endParaRPr i="1" dirty="0"/>
          </a:p>
        </p:txBody>
      </p:sp>
      <p:sp>
        <p:nvSpPr>
          <p:cNvPr id="162" name="1997, just 25 years ago:  nearly 20,000 members…"/>
          <p:cNvSpPr txBox="1"/>
          <p:nvPr/>
        </p:nvSpPr>
        <p:spPr>
          <a:xfrm>
            <a:off x="4353000" y="5143967"/>
            <a:ext cx="15306599" cy="4811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96900" indent="-596900" algn="l">
              <a:buSzPct val="123000"/>
              <a:buChar char="•"/>
              <a:defRPr sz="4700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1997, just 25 years ago:  nearly 20,000 members</a:t>
            </a:r>
          </a:p>
          <a:p>
            <a:pPr marL="596900" indent="-596900" algn="l">
              <a:buSzPct val="123000"/>
              <a:buChar char="•"/>
              <a:defRPr sz="4700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Steady and Dramatic Decline Since</a:t>
            </a:r>
          </a:p>
          <a:p>
            <a:pPr marL="596900" indent="-596900" algn="l">
              <a:buSzPct val="123000"/>
              <a:buChar char="•"/>
              <a:defRPr sz="4700">
                <a:solidFill>
                  <a:schemeClr val="accent1">
                    <a:lumOff val="-13575"/>
                  </a:schemeClr>
                </a:solidFill>
              </a:defRPr>
            </a:pPr>
            <a:r>
              <a:rPr dirty="0"/>
              <a:t>Average Five Year Loss : </a:t>
            </a:r>
            <a:r>
              <a:rPr dirty="0">
                <a:solidFill>
                  <a:srgbClr val="FF0000"/>
                </a:solidFill>
              </a:rPr>
              <a:t>-400 per year</a:t>
            </a:r>
          </a:p>
          <a:p>
            <a:pPr marL="596900" indent="-596900" algn="l">
              <a:buSzPct val="123000"/>
              <a:buChar char="•"/>
              <a:defRPr sz="4700">
                <a:solidFill>
                  <a:schemeClr val="accent1">
                    <a:lumOff val="-13575"/>
                  </a:schemeClr>
                </a:solidFill>
              </a:defRPr>
            </a:pPr>
            <a:r>
              <a:rPr lang="en-US" dirty="0"/>
              <a:t>2020-2021 Loss: </a:t>
            </a:r>
            <a:r>
              <a:rPr lang="en-US" dirty="0">
                <a:solidFill>
                  <a:srgbClr val="FF0000"/>
                </a:solidFill>
              </a:rPr>
              <a:t>-808 Largest Loss in MD History</a:t>
            </a:r>
            <a:endParaRPr dirty="0">
              <a:solidFill>
                <a:srgbClr val="FF0000"/>
              </a:solidFill>
            </a:endParaRPr>
          </a:p>
          <a:p>
            <a:pPr marL="596900" indent="-596900" algn="l">
              <a:buSzPct val="123000"/>
              <a:buChar char="•"/>
              <a:defRPr sz="4700">
                <a:solidFill>
                  <a:schemeClr val="accent1">
                    <a:lumOff val="-13575"/>
                  </a:schemeClr>
                </a:solidFill>
              </a:defRPr>
            </a:pPr>
            <a:r>
              <a:rPr lang="en-US" dirty="0"/>
              <a:t>If Membership Losses continue apace, the Multiple District could become extinct in 10 years or so.</a:t>
            </a:r>
            <a:endParaRPr dirty="0"/>
          </a:p>
          <a:p>
            <a:pPr algn="l"/>
            <a:endParaRPr dirty="0"/>
          </a:p>
        </p:txBody>
      </p:sp>
      <p:pic>
        <p:nvPicPr>
          <p:cNvPr id="163" name="md19_logo_new.png" descr="md19_logo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7398" y="1068824"/>
            <a:ext cx="2312201" cy="2238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uidance from LCI"/>
          <p:cNvSpPr txBox="1">
            <a:spLocks noGrp="1"/>
          </p:cNvSpPr>
          <p:nvPr>
            <p:ph type="title"/>
          </p:nvPr>
        </p:nvSpPr>
        <p:spPr>
          <a:xfrm>
            <a:off x="1604763" y="1964946"/>
            <a:ext cx="21971000" cy="14349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dirty="0"/>
              <a:t>Guidance from LCI</a:t>
            </a:r>
          </a:p>
        </p:txBody>
      </p:sp>
      <p:sp>
        <p:nvSpPr>
          <p:cNvPr id="166" name="Guide for Consolidating Districts"/>
          <p:cNvSpPr txBox="1">
            <a:spLocks noGrp="1"/>
          </p:cNvSpPr>
          <p:nvPr>
            <p:ph type="body" idx="21"/>
          </p:nvPr>
        </p:nvSpPr>
        <p:spPr>
          <a:xfrm>
            <a:off x="1546134" y="3325738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b="0" i="1" dirty="0"/>
              <a:t>Guide for Consolidating Districts</a:t>
            </a:r>
          </a:p>
        </p:txBody>
      </p:sp>
      <p:grpSp>
        <p:nvGrpSpPr>
          <p:cNvPr id="169" name="Screen Shot 2021-06-07 at 10.06.06 PM.png"/>
          <p:cNvGrpSpPr/>
          <p:nvPr/>
        </p:nvGrpSpPr>
        <p:grpSpPr>
          <a:xfrm rot="660000">
            <a:off x="12984536" y="1267824"/>
            <a:ext cx="8459031" cy="10859315"/>
            <a:chOff x="0" y="0"/>
            <a:chExt cx="8459029" cy="10859313"/>
          </a:xfrm>
        </p:grpSpPr>
        <p:pic>
          <p:nvPicPr>
            <p:cNvPr id="168" name="Screen Shot 2021-06-07 at 10.06.06 PM.png" descr="Screen Shot 2021-06-07 at 10.06.06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8205030" cy="105291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7" name="Screen Shot 2021-06-07 at 10.06.06 PM.png" descr="Screen Shot 2021-06-07 at 10.06.06 PM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459030" cy="10859314"/>
            </a:xfrm>
            <a:prstGeom prst="rect">
              <a:avLst/>
            </a:prstGeom>
            <a:effectLst/>
          </p:spPr>
        </p:pic>
      </p:grpSp>
      <p:sp>
        <p:nvSpPr>
          <p:cNvPr id="170" name="“Why Consolidate Small Districts?”"/>
          <p:cNvSpPr txBox="1"/>
          <p:nvPr/>
        </p:nvSpPr>
        <p:spPr>
          <a:xfrm>
            <a:off x="839513" y="6510446"/>
            <a:ext cx="1165864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dirty="0"/>
              <a:t>“</a:t>
            </a:r>
            <a:r>
              <a:rPr b="1" dirty="0"/>
              <a:t>Why Consolidate Small Districts?”</a:t>
            </a:r>
          </a:p>
        </p:txBody>
      </p:sp>
      <p:pic>
        <p:nvPicPr>
          <p:cNvPr id="171" name="md19_logo_new.png" descr="md19_logo_n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640" y="9277043"/>
            <a:ext cx="2312201" cy="2238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 Plan of A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en-US" dirty="0"/>
              <a:t>Guide for Consolidating Districts</a:t>
            </a:r>
            <a:endParaRPr dirty="0"/>
          </a:p>
        </p:txBody>
      </p:sp>
      <p:sp>
        <p:nvSpPr>
          <p:cNvPr id="174" name="Merge and Realig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lang="en-US" i="1" dirty="0"/>
              <a:t>LCI Statement 1</a:t>
            </a:r>
            <a:endParaRPr i="1" dirty="0"/>
          </a:p>
        </p:txBody>
      </p:sp>
      <p:sp>
        <p:nvSpPr>
          <p:cNvPr id="175" name="Districts I and A would Merge to form a single district.…"/>
          <p:cNvSpPr txBox="1"/>
          <p:nvPr/>
        </p:nvSpPr>
        <p:spPr>
          <a:xfrm>
            <a:off x="2173151" y="4916547"/>
            <a:ext cx="18936426" cy="444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chemeClr val="accent1">
                    <a:lumOff val="-13575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sz="5400" b="1" dirty="0">
                <a:sym typeface="Times Roman"/>
              </a:rPr>
              <a:t>“Your District needs to run at a peak performance level to best support healthy clubs. In order to maximize the efforts of district leadership, it may become necessary to restructure to operate in a more effective and efficient manner. The redistricting process is designed to accomplish that task.” </a:t>
            </a:r>
            <a:endParaRPr lang="en-US" sz="5400" dirty="0">
              <a:sym typeface="Times Roman"/>
            </a:endParaRPr>
          </a:p>
          <a:p>
            <a:pPr algn="l" defTabSz="457200">
              <a:defRPr sz="1200">
                <a:solidFill>
                  <a:schemeClr val="accent1">
                    <a:lumOff val="-13575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dirty="0"/>
          </a:p>
        </p:txBody>
      </p:sp>
      <p:pic>
        <p:nvPicPr>
          <p:cNvPr id="176" name="md19_logo_new.png" descr="md19_logo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1510" y="972974"/>
            <a:ext cx="2312201" cy="2238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 Plan of A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en-US" dirty="0"/>
              <a:t>Guide for Consolidating Districts</a:t>
            </a:r>
            <a:endParaRPr dirty="0"/>
          </a:p>
        </p:txBody>
      </p:sp>
      <p:sp>
        <p:nvSpPr>
          <p:cNvPr id="174" name="Merge and Realig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lang="en-US" b="0" i="1" dirty="0"/>
              <a:t>LCI Statement 2</a:t>
            </a:r>
            <a:endParaRPr b="0" i="1" dirty="0"/>
          </a:p>
        </p:txBody>
      </p:sp>
      <p:sp>
        <p:nvSpPr>
          <p:cNvPr id="175" name="Districts I and A would Merge to form a single district.…"/>
          <p:cNvSpPr txBox="1"/>
          <p:nvPr/>
        </p:nvSpPr>
        <p:spPr>
          <a:xfrm>
            <a:off x="2173151" y="4501050"/>
            <a:ext cx="18936426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“While the ideal size for a district has been debated, there is little doubt that a district should be large enough to have a sufficient pool of trained, qualified district leaders, a well-attended and meaningful district convention and ample resources to support club development.” </a:t>
            </a:r>
            <a:endParaRPr lang="en-US" sz="5400" dirty="0">
              <a:solidFill>
                <a:srgbClr val="0070C0"/>
              </a:solidFill>
            </a:endParaRPr>
          </a:p>
          <a:p>
            <a:pPr algn="l" defTabSz="457200">
              <a:defRPr sz="1200">
                <a:solidFill>
                  <a:schemeClr val="accent1">
                    <a:lumOff val="-13575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dirty="0"/>
          </a:p>
        </p:txBody>
      </p:sp>
      <p:pic>
        <p:nvPicPr>
          <p:cNvPr id="176" name="md19_logo_new.png" descr="md19_logo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1510" y="972974"/>
            <a:ext cx="2312201" cy="22389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623127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 Plan of A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en-US" dirty="0"/>
              <a:t>Guide for Consolidating Districts</a:t>
            </a:r>
            <a:endParaRPr dirty="0"/>
          </a:p>
        </p:txBody>
      </p:sp>
      <p:sp>
        <p:nvSpPr>
          <p:cNvPr id="174" name="Merge and Realig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lang="en-US" i="1" dirty="0"/>
              <a:t>LCI Statement 3</a:t>
            </a:r>
            <a:endParaRPr i="1" dirty="0"/>
          </a:p>
        </p:txBody>
      </p:sp>
      <p:sp>
        <p:nvSpPr>
          <p:cNvPr id="175" name="Districts I and A would Merge to form a single district.…"/>
          <p:cNvSpPr txBox="1"/>
          <p:nvPr/>
        </p:nvSpPr>
        <p:spPr>
          <a:xfrm>
            <a:off x="2356031" y="5028591"/>
            <a:ext cx="18936426" cy="693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“While membership growth should always be a part of the plan, redistricting can infuse the district with a mix of new leaders who can look at district activities in a new way, combine resources to more effectively meet the needs of the clubs. Redistricting, when done well, can strengthen the district and stimulate membership growth, enhancing the districts</a:t>
            </a:r>
            <a:r>
              <a:rPr lang="en-US" sz="5400" dirty="0">
                <a:solidFill>
                  <a:srgbClr val="0070C0"/>
                </a:solidFill>
              </a:rPr>
              <a:t>’ </a:t>
            </a:r>
            <a:r>
              <a:rPr lang="en-US" sz="5400" b="1" dirty="0">
                <a:solidFill>
                  <a:srgbClr val="0070C0"/>
                </a:solidFill>
              </a:rPr>
              <a:t>ability to provide needed humanitarian service.” </a:t>
            </a:r>
            <a:endParaRPr lang="en-US" sz="5400" dirty="0">
              <a:solidFill>
                <a:srgbClr val="0070C0"/>
              </a:solidFill>
            </a:endParaRPr>
          </a:p>
          <a:p>
            <a:pPr algn="l" defTabSz="457200">
              <a:defRPr sz="1200">
                <a:solidFill>
                  <a:schemeClr val="accent1">
                    <a:lumOff val="-13575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dirty="0"/>
          </a:p>
        </p:txBody>
      </p:sp>
      <p:pic>
        <p:nvPicPr>
          <p:cNvPr id="176" name="md19_logo_new.png" descr="md19_logo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1510" y="972974"/>
            <a:ext cx="2312201" cy="22389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90150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 Plan of Action"/>
          <p:cNvSpPr txBox="1">
            <a:spLocks noGrp="1"/>
          </p:cNvSpPr>
          <p:nvPr>
            <p:ph type="title"/>
          </p:nvPr>
        </p:nvSpPr>
        <p:spPr>
          <a:xfrm>
            <a:off x="1206500" y="1374958"/>
            <a:ext cx="21971000" cy="14349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lang="en-US" dirty="0"/>
              <a:t>The Redistricting Challenge</a:t>
            </a:r>
            <a:endParaRPr dirty="0"/>
          </a:p>
        </p:txBody>
      </p:sp>
      <p:sp>
        <p:nvSpPr>
          <p:cNvPr id="175" name="Districts I and A would Merge to form a single district.…"/>
          <p:cNvSpPr txBox="1"/>
          <p:nvPr/>
        </p:nvSpPr>
        <p:spPr>
          <a:xfrm>
            <a:off x="2607285" y="3722307"/>
            <a:ext cx="18936426" cy="693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85800" indent="-685800" algn="l" defTabSz="457200">
              <a:buFont typeface="Arial" panose="020B0604020202020204" pitchFamily="34" charset="0"/>
              <a:buChar char="•"/>
              <a:defRPr sz="1200">
                <a:solidFill>
                  <a:schemeClr val="accent1">
                    <a:lumOff val="-13575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sz="5400" b="1" dirty="0">
                <a:sym typeface="Times Roman"/>
              </a:rPr>
              <a:t>Redistricting is not a panacea.</a:t>
            </a:r>
          </a:p>
          <a:p>
            <a:pPr marL="685800" indent="-685800" algn="l" defTabSz="457200">
              <a:buFont typeface="Arial" panose="020B0604020202020204" pitchFamily="34" charset="0"/>
              <a:buChar char="•"/>
              <a:defRPr sz="1200">
                <a:solidFill>
                  <a:schemeClr val="accent1">
                    <a:lumOff val="-13575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sz="5400" b="1" dirty="0">
                <a:sym typeface="Times Roman"/>
              </a:rPr>
              <a:t>Redistricting is not a substitute for an active and vital membership and retention program at every club. </a:t>
            </a:r>
          </a:p>
          <a:p>
            <a:pPr marL="685800" indent="-685800" algn="l" defTabSz="457200">
              <a:buFont typeface="Arial" panose="020B0604020202020204" pitchFamily="34" charset="0"/>
              <a:buChar char="•"/>
              <a:defRPr sz="1200">
                <a:solidFill>
                  <a:schemeClr val="accent1">
                    <a:lumOff val="-13575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sz="5400" b="1" dirty="0">
                <a:sym typeface="Times Roman"/>
              </a:rPr>
              <a:t>Redistricting will not magically produce new leaders in our clubs. </a:t>
            </a:r>
          </a:p>
          <a:p>
            <a:pPr marL="685800" indent="-685800" algn="l" defTabSz="457200">
              <a:buFont typeface="Arial" panose="020B0604020202020204" pitchFamily="34" charset="0"/>
              <a:buChar char="•"/>
              <a:defRPr sz="1200">
                <a:solidFill>
                  <a:schemeClr val="accent1">
                    <a:lumOff val="-13575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sz="5400" b="1" dirty="0">
                <a:sym typeface="Times Roman"/>
              </a:rPr>
              <a:t>A mix of new leaders in the new district can inspire new leadership models which can help clubs be more effective in accomplishing their service goals. </a:t>
            </a:r>
          </a:p>
          <a:p>
            <a:pPr algn="l" defTabSz="457200">
              <a:defRPr sz="1200">
                <a:solidFill>
                  <a:schemeClr val="accent1">
                    <a:lumOff val="-13575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dirty="0"/>
          </a:p>
        </p:txBody>
      </p:sp>
      <p:pic>
        <p:nvPicPr>
          <p:cNvPr id="176" name="md19_logo_new.png" descr="md19_logo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1510" y="972974"/>
            <a:ext cx="2312201" cy="22389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683375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MD19 Distri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dirty="0"/>
              <a:t>MD19 District</a:t>
            </a:r>
            <a:r>
              <a:rPr lang="en-US" dirty="0"/>
              <a:t> Boundaries</a:t>
            </a:r>
            <a:endParaRPr dirty="0"/>
          </a:p>
        </p:txBody>
      </p:sp>
      <p:sp>
        <p:nvSpPr>
          <p:cNvPr id="179" name="Current and Proposed"/>
          <p:cNvSpPr txBox="1">
            <a:spLocks noGrp="1"/>
          </p:cNvSpPr>
          <p:nvPr>
            <p:ph type="body" idx="21"/>
          </p:nvPr>
        </p:nvSpPr>
        <p:spPr>
          <a:xfrm>
            <a:off x="4658459" y="2840352"/>
            <a:ext cx="12248243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i="1" dirty="0"/>
              <a:t>Current </a:t>
            </a:r>
            <a:r>
              <a:rPr lang="en-US" i="1" dirty="0"/>
              <a:t>                  </a:t>
            </a:r>
            <a:r>
              <a:rPr i="1" dirty="0"/>
              <a:t>Proposed</a:t>
            </a:r>
          </a:p>
        </p:txBody>
      </p:sp>
      <p:pic>
        <p:nvPicPr>
          <p:cNvPr id="181" name="md19_logo_new.png" descr="md19_logo_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8660" y="1068824"/>
            <a:ext cx="2312201" cy="2238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735CCFA6-2117-224D-93B1-201BB21E4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88" y="3769952"/>
            <a:ext cx="14845579" cy="99460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Macintosh PowerPoint</Application>
  <PresentationFormat>Custom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Helvetica Neue</vt:lpstr>
      <vt:lpstr>Helvetica Neue Medium</vt:lpstr>
      <vt:lpstr>Times Roman</vt:lpstr>
      <vt:lpstr>21_BasicWhite</vt:lpstr>
      <vt:lpstr>Redistricting MD-19  Challenges and Opportunities</vt:lpstr>
      <vt:lpstr>The Strategic Planning Committee</vt:lpstr>
      <vt:lpstr>The Crisis We Face</vt:lpstr>
      <vt:lpstr>Guidance from LCI</vt:lpstr>
      <vt:lpstr>Guide for Consolidating Districts</vt:lpstr>
      <vt:lpstr>Guide for Consolidating Districts</vt:lpstr>
      <vt:lpstr>Guide for Consolidating Districts</vt:lpstr>
      <vt:lpstr>The Redistricting Challenge</vt:lpstr>
      <vt:lpstr>MD19 District Boundaries</vt:lpstr>
      <vt:lpstr>The Numbers</vt:lpstr>
      <vt:lpstr>Critical Timelines</vt:lpstr>
      <vt:lpstr>Special Considerations  </vt:lpstr>
      <vt:lpstr>The Path Ahead</vt:lpstr>
      <vt:lpstr>Resilience in the Face of Change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Redistricting MD-19  Challenges and Opportunities</dc:title>
  <cp:lastModifiedBy>Sharon Kirry</cp:lastModifiedBy>
  <cp:revision>1</cp:revision>
  <dcterms:modified xsi:type="dcterms:W3CDTF">2021-08-12T22:23:01Z</dcterms:modified>
</cp:coreProperties>
</file>